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9" r:id="rId3"/>
    <p:sldId id="257" r:id="rId4"/>
    <p:sldId id="258" r:id="rId5"/>
    <p:sldId id="260" r:id="rId6"/>
    <p:sldId id="261" r:id="rId7"/>
    <p:sldId id="262" r:id="rId8"/>
    <p:sldId id="263" r:id="rId9"/>
    <p:sldId id="265" r:id="rId10"/>
    <p:sldId id="266" r:id="rId11"/>
    <p:sldId id="264" r:id="rId12"/>
    <p:sldId id="267" r:id="rId13"/>
    <p:sldId id="268" r:id="rId14"/>
    <p:sldId id="270" r:id="rId15"/>
    <p:sldId id="269"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8" autoAdjust="0"/>
    <p:restoredTop sz="94660"/>
  </p:normalViewPr>
  <p:slideViewPr>
    <p:cSldViewPr snapToGrid="0">
      <p:cViewPr varScale="1">
        <p:scale>
          <a:sx n="56" d="100"/>
          <a:sy n="56" d="100"/>
        </p:scale>
        <p:origin x="188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12192000" cy="6858000"/>
            <a:chOff x="0" y="0"/>
            <a:chExt cx="12192000" cy="6858000"/>
          </a:xfrm>
        </p:grpSpPr>
        <p:sp>
          <p:nvSpPr>
            <p:cNvPr id="8" name="Rectangle 7"/>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76279" y="1792223"/>
            <a:ext cx="990599" cy="304799"/>
          </a:xfrm>
        </p:spPr>
        <p:txBody>
          <a:bodyPr anchor="t"/>
          <a:lstStyle>
            <a:lvl1pPr algn="l">
              <a:defRPr b="0" i="0">
                <a:solidFill>
                  <a:schemeClr val="bg1"/>
                </a:solidFill>
              </a:defRPr>
            </a:lvl1p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bwMode="gray">
          <a:xfrm rot="5400000">
            <a:off x="8963575" y="3226820"/>
            <a:ext cx="3859795" cy="304801"/>
          </a:xfrm>
        </p:spPr>
        <p:txBody>
          <a:bodyPr anchor="b"/>
          <a:lstStyle>
            <a:lvl1pPr>
              <a:defRPr b="0" i="0">
                <a:solidFill>
                  <a:schemeClr val="bg1"/>
                </a:solidFill>
              </a:defRPr>
            </a:lvl1pPr>
          </a:lstStyle>
          <a:p>
            <a:endParaRPr lang="en-US"/>
          </a:p>
        </p:txBody>
      </p:sp>
      <p:sp>
        <p:nvSpPr>
          <p:cNvPr id="17" name="Rectangle 16"/>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vl1pPr>
          </a:lstStyle>
          <a:p>
            <a:fld id="{DE0BF764-8719-4DE4-A91C-39A583CF417B}" type="slidenum">
              <a:rPr lang="en-US" smtClean="0"/>
              <a:t>‹#›</a:t>
            </a:fld>
            <a:endParaRPr lang="en-US"/>
          </a:p>
        </p:txBody>
      </p:sp>
    </p:spTree>
    <p:extLst>
      <p:ext uri="{BB962C8B-B14F-4D97-AF65-F5344CB8AC3E}">
        <p14:creationId xmlns:p14="http://schemas.microsoft.com/office/powerpoint/2010/main" val="3535079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5945"/>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2683"/>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9D2AD1-1A4A-46F7-A51F-2B1DA1D19E15}"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538835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nchor="ct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3674057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6" name="Rectangle 15"/>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1" name="TextBox 10"/>
          <p:cNvSpPr txBox="1"/>
          <p:nvPr/>
        </p:nvSpPr>
        <p:spPr bwMode="gray">
          <a:xfrm>
            <a:off x="898295" y="603589"/>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13" name="TextBox 12"/>
          <p:cNvSpPr txBox="1"/>
          <p:nvPr/>
        </p:nvSpPr>
        <p:spPr bwMode="gray">
          <a:xfrm>
            <a:off x="9705137" y="2613787"/>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74801" y="980517"/>
            <a:ext cx="8460983" cy="2705034"/>
          </a:xfrm>
        </p:spPr>
        <p:txBody>
          <a:bodyPr anchor="ct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86515"/>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14393"/>
            <a:ext cx="8825659" cy="1012664"/>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24" name="Rectangle 23"/>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4249680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2404477"/>
            <a:ext cx="8825659" cy="178870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38587" y="5024967"/>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12" name="Rectangle 11"/>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1272184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109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4" y="3187261"/>
            <a:ext cx="3129168" cy="28397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10999"/>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87261"/>
            <a:ext cx="3145380" cy="28397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6701" y="2603500"/>
            <a:ext cx="315744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6700" y="3187261"/>
            <a:ext cx="3161029" cy="283979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29D2AD1-1A4A-46F7-A51F-2B1DA1D19E15}" type="datetimeFigureOut">
              <a:rPr lang="en-US" smtClean="0"/>
              <a:t>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2224202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20744" cy="576263"/>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1334552" y="2611246"/>
            <a:ext cx="2691242" cy="158376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3" y="5109107"/>
            <a:ext cx="3020745"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4748463" y="2642840"/>
            <a:ext cx="2691242" cy="155217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65" y="5109107"/>
            <a:ext cx="3050438" cy="92140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3434"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8163031" y="2618992"/>
            <a:ext cx="2691242" cy="1576018"/>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4" y="5109107"/>
            <a:ext cx="3054127" cy="89634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21" name="Straight Connector 20"/>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29D2AD1-1A4A-46F7-A51F-2B1DA1D19E15}" type="datetimeFigureOut">
              <a:rPr lang="en-US" smtClean="0"/>
              <a:t>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2051553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16132149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97430"/>
            <a:ext cx="1409965" cy="4729626"/>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97429"/>
            <a:ext cx="6247546" cy="47296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18" name="Rectangle 17"/>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2097764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1984234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4"/>
            <a:ext cx="4351023" cy="2283823"/>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9D2AD1-1A4A-46F7-A51F-2B1DA1D19E15}"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1088259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1368" y="2603500"/>
            <a:ext cx="4828744"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1" y="2603500"/>
            <a:ext cx="4825159" cy="337770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29D2AD1-1A4A-46F7-A51F-2B1DA1D19E15}"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2637729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36063"/>
            <a:ext cx="48251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212326"/>
            <a:ext cx="4825158" cy="280747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1" y="2603499"/>
            <a:ext cx="4825160" cy="608825"/>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212327"/>
            <a:ext cx="4825159" cy="280747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29D2AD1-1A4A-46F7-A51F-2B1DA1D19E15}" type="datetimeFigureOut">
              <a:rPr lang="en-US" smtClean="0"/>
              <a:t>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3484279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29D2AD1-1A4A-46F7-A51F-2B1DA1D19E15}" type="datetimeFigureOut">
              <a:rPr lang="en-US" smtClean="0"/>
              <a:t>12/2/2016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3934728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9D2AD1-1A4A-46F7-A51F-2B1DA1D19E15}" type="datetimeFigureOut">
              <a:rPr lang="en-US" smtClean="0"/>
              <a:t>12/2/2016</a:t>
            </a:fld>
            <a:endParaRPr lang="en-US"/>
          </a:p>
        </p:txBody>
      </p:sp>
      <p:sp>
        <p:nvSpPr>
          <p:cNvPr id="3" name="Footer Placeholder 2"/>
          <p:cNvSpPr>
            <a:spLocks noGrp="1"/>
          </p:cNvSpPr>
          <p:nvPr>
            <p:ph type="ftr" sz="quarter" idx="11"/>
          </p:nvPr>
        </p:nvSpPr>
        <p:spPr/>
        <p:txBody>
          <a:bodyPr/>
          <a:lstStyle/>
          <a:p>
            <a:endParaRPr lang="en-US"/>
          </a:p>
        </p:txBody>
      </p:sp>
      <p:sp>
        <p:nvSpPr>
          <p:cNvPr id="6" name="Rectangle 5"/>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4118422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1" name="Group 10"/>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3129280"/>
            <a:ext cx="2793158" cy="289559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9D2AD1-1A4A-46F7-A51F-2B1DA1D19E15}"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3827017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8" name="Rectangle 7"/>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2" y="1143000"/>
            <a:ext cx="3227192"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9D2AD1-1A4A-46F7-A51F-2B1DA1D19E15}"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E0BF764-8719-4DE4-A91C-39A583CF417B}" type="slidenum">
              <a:rPr lang="en-US" smtClean="0"/>
              <a:t>‹#›</a:t>
            </a:fld>
            <a:endParaRPr lang="en-US"/>
          </a:p>
        </p:txBody>
      </p:sp>
    </p:spTree>
    <p:extLst>
      <p:ext uri="{BB962C8B-B14F-4D97-AF65-F5344CB8AC3E}">
        <p14:creationId xmlns:p14="http://schemas.microsoft.com/office/powerpoint/2010/main" val="2756915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5" name="Rectangle 14"/>
            <p:cNvSpPr/>
            <p:nvPr/>
          </p:nvSpPr>
          <p:spPr>
            <a:xfrm>
              <a:off x="0" y="0"/>
              <a:ext cx="12192000" cy="6858000"/>
            </a:xfrm>
            <a:prstGeom prst="rect">
              <a:avLst/>
            </a:prstGeom>
            <a:blipFill>
              <a:blip r:embed="rId19">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Oval 4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9" name="Oval 3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8" name="Oval 3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49" name="Oval 48"/>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561110" y="6391839"/>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4" name="Date Placeholder 3"/>
          <p:cNvSpPr>
            <a:spLocks noGrp="1"/>
          </p:cNvSpPr>
          <p:nvPr>
            <p:ph type="dt" sz="half" idx="2"/>
          </p:nvPr>
        </p:nvSpPr>
        <p:spPr>
          <a:xfrm>
            <a:off x="10650938" y="6394407"/>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329D2AD1-1A4A-46F7-A51F-2B1DA1D19E15}" type="datetimeFigureOut">
              <a:rPr lang="en-US" smtClean="0"/>
              <a:t>12/2/2016</a:t>
            </a:fld>
            <a:endParaRPr lang="en-US"/>
          </a:p>
        </p:txBody>
      </p:sp>
      <p:sp>
        <p:nvSpPr>
          <p:cNvPr id="20" name="Rectangle 19"/>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E0BF764-8719-4DE4-A91C-39A583CF417B}" type="slidenum">
              <a:rPr lang="en-US" smtClean="0"/>
              <a:t>‹#›</a:t>
            </a:fld>
            <a:endParaRPr lang="en-US"/>
          </a:p>
        </p:txBody>
      </p:sp>
    </p:spTree>
    <p:extLst>
      <p:ext uri="{BB962C8B-B14F-4D97-AF65-F5344CB8AC3E}">
        <p14:creationId xmlns:p14="http://schemas.microsoft.com/office/powerpoint/2010/main" val="4983805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Sedition in World War I</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85743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Historical Question: Day 2</a:t>
            </a:r>
            <a:endParaRPr lang="en-US" dirty="0"/>
          </a:p>
        </p:txBody>
      </p:sp>
      <p:sp>
        <p:nvSpPr>
          <p:cNvPr id="3" name="Content Placeholder 2"/>
          <p:cNvSpPr>
            <a:spLocks noGrp="1"/>
          </p:cNvSpPr>
          <p:nvPr>
            <p:ph idx="1"/>
          </p:nvPr>
        </p:nvSpPr>
        <p:spPr/>
        <p:txBody>
          <a:bodyPr>
            <a:normAutofit/>
          </a:bodyPr>
          <a:lstStyle/>
          <a:p>
            <a:r>
              <a:rPr lang="en-US" sz="4000" dirty="0" smtClean="0"/>
              <a:t>Were critics of World War I </a:t>
            </a:r>
            <a:r>
              <a:rPr lang="en-US" sz="4000" b="1" dirty="0" smtClean="0"/>
              <a:t>anti-American</a:t>
            </a:r>
            <a:r>
              <a:rPr lang="en-US" sz="4000" dirty="0" smtClean="0"/>
              <a:t>?</a:t>
            </a:r>
          </a:p>
          <a:p>
            <a:endParaRPr lang="en-US" sz="4000" dirty="0"/>
          </a:p>
          <a:p>
            <a:r>
              <a:rPr lang="en-US" sz="4000" dirty="0" smtClean="0"/>
              <a:t>You will be exploring this with Mrs. Boulton today </a:t>
            </a:r>
            <a:r>
              <a:rPr lang="en-US" sz="4000" dirty="0" smtClean="0">
                <a:sym typeface="Wingdings" panose="05000000000000000000" pitchFamily="2" charset="2"/>
              </a:rPr>
              <a:t></a:t>
            </a:r>
            <a:endParaRPr lang="en-US" sz="4000" dirty="0" smtClean="0"/>
          </a:p>
          <a:p>
            <a:pPr marL="0" indent="0">
              <a:buNone/>
            </a:pPr>
            <a:endParaRPr lang="en-US" sz="4000" dirty="0"/>
          </a:p>
        </p:txBody>
      </p:sp>
    </p:spTree>
    <p:extLst>
      <p:ext uri="{BB962C8B-B14F-4D97-AF65-F5344CB8AC3E}">
        <p14:creationId xmlns:p14="http://schemas.microsoft.com/office/powerpoint/2010/main" val="2670708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C</a:t>
            </a:r>
            <a:endParaRPr lang="en-US" dirty="0"/>
          </a:p>
        </p:txBody>
      </p:sp>
      <p:sp>
        <p:nvSpPr>
          <p:cNvPr id="3" name="Content Placeholder 2"/>
          <p:cNvSpPr>
            <a:spLocks noGrp="1"/>
          </p:cNvSpPr>
          <p:nvPr>
            <p:ph idx="1"/>
          </p:nvPr>
        </p:nvSpPr>
        <p:spPr>
          <a:xfrm>
            <a:off x="1154954" y="2415396"/>
            <a:ext cx="8761413" cy="3604404"/>
          </a:xfrm>
        </p:spPr>
        <p:txBody>
          <a:bodyPr>
            <a:noAutofit/>
          </a:bodyPr>
          <a:lstStyle/>
          <a:p>
            <a:r>
              <a:rPr lang="en-US" sz="2800" dirty="0" smtClean="0"/>
              <a:t>Yesterday you analyzed two documents, Documents A and B. Today we will be looking at another document: </a:t>
            </a:r>
            <a:r>
              <a:rPr lang="en-US" sz="2800" u="sng" dirty="0" smtClean="0"/>
              <a:t>Document C</a:t>
            </a:r>
            <a:r>
              <a:rPr lang="en-US" sz="2800" dirty="0" smtClean="0"/>
              <a:t> on the Sedition Act of 1918.</a:t>
            </a:r>
          </a:p>
          <a:p>
            <a:r>
              <a:rPr lang="en-US" sz="2800" dirty="0" smtClean="0"/>
              <a:t>Before we look at the document, note that the to counter opposition to the war, the United States government passed the Espionage and Sedition Acts, which limited the rights of Americans.</a:t>
            </a:r>
            <a:endParaRPr lang="en-US" sz="2800" dirty="0"/>
          </a:p>
        </p:txBody>
      </p:sp>
    </p:spTree>
    <p:extLst>
      <p:ext uri="{BB962C8B-B14F-4D97-AF65-F5344CB8AC3E}">
        <p14:creationId xmlns:p14="http://schemas.microsoft.com/office/powerpoint/2010/main" val="264820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C</a:t>
            </a:r>
            <a:endParaRPr lang="en-US" dirty="0"/>
          </a:p>
        </p:txBody>
      </p:sp>
      <p:sp>
        <p:nvSpPr>
          <p:cNvPr id="3" name="Content Placeholder 2"/>
          <p:cNvSpPr>
            <a:spLocks noGrp="1"/>
          </p:cNvSpPr>
          <p:nvPr>
            <p:ph idx="1"/>
          </p:nvPr>
        </p:nvSpPr>
        <p:spPr/>
        <p:txBody>
          <a:bodyPr>
            <a:normAutofit/>
          </a:bodyPr>
          <a:lstStyle/>
          <a:p>
            <a:r>
              <a:rPr lang="en-US" sz="2400" dirty="0" smtClean="0"/>
              <a:t>Read and answer the Guiding questions on the back of your Graphic Organizer</a:t>
            </a:r>
          </a:p>
          <a:p>
            <a:endParaRPr lang="en-US" sz="2400" dirty="0"/>
          </a:p>
          <a:p>
            <a:r>
              <a:rPr lang="en-US" sz="2400" dirty="0" smtClean="0"/>
              <a:t>As you complete these questions, consider whether or not Debs and </a:t>
            </a:r>
            <a:r>
              <a:rPr lang="en-US" sz="2400" dirty="0" err="1" smtClean="0"/>
              <a:t>Schenck</a:t>
            </a:r>
            <a:r>
              <a:rPr lang="en-US" sz="2400" dirty="0" smtClean="0"/>
              <a:t> were guilty of breaking this law.</a:t>
            </a:r>
          </a:p>
          <a:p>
            <a:endParaRPr lang="en-US" sz="2400" dirty="0"/>
          </a:p>
          <a:p>
            <a:r>
              <a:rPr lang="en-US" sz="2400" dirty="0" smtClean="0"/>
              <a:t>This part will take about </a:t>
            </a:r>
            <a:r>
              <a:rPr lang="en-US" sz="2400" u="sng" dirty="0" smtClean="0"/>
              <a:t>10 minutes</a:t>
            </a:r>
            <a:endParaRPr lang="en-US" sz="2400" u="sng" dirty="0"/>
          </a:p>
        </p:txBody>
      </p:sp>
    </p:spTree>
    <p:extLst>
      <p:ext uri="{BB962C8B-B14F-4D97-AF65-F5344CB8AC3E}">
        <p14:creationId xmlns:p14="http://schemas.microsoft.com/office/powerpoint/2010/main" val="4170012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Debrief</a:t>
            </a:r>
            <a:endParaRPr lang="en-US" dirty="0"/>
          </a:p>
        </p:txBody>
      </p:sp>
      <p:sp>
        <p:nvSpPr>
          <p:cNvPr id="3" name="Content Placeholder 2"/>
          <p:cNvSpPr>
            <a:spLocks noGrp="1"/>
          </p:cNvSpPr>
          <p:nvPr>
            <p:ph idx="1"/>
          </p:nvPr>
        </p:nvSpPr>
        <p:spPr/>
        <p:txBody>
          <a:bodyPr>
            <a:normAutofit/>
          </a:bodyPr>
          <a:lstStyle/>
          <a:p>
            <a:r>
              <a:rPr lang="en-US" sz="2400" dirty="0" smtClean="0"/>
              <a:t>Both Debs and </a:t>
            </a:r>
            <a:r>
              <a:rPr lang="en-US" sz="2400" dirty="0" err="1" smtClean="0"/>
              <a:t>Schenck</a:t>
            </a:r>
            <a:r>
              <a:rPr lang="en-US" sz="2400" dirty="0" smtClean="0"/>
              <a:t> were arrested for breaking the law, found guilty, and sentenced to jail.</a:t>
            </a:r>
          </a:p>
          <a:p>
            <a:r>
              <a:rPr lang="en-US" sz="2400" dirty="0" smtClean="0"/>
              <a:t>Debs served 32 months in prison until President Harding released him in 1921. </a:t>
            </a:r>
            <a:r>
              <a:rPr lang="en-US" sz="2400" dirty="0" err="1" smtClean="0"/>
              <a:t>Schenck</a:t>
            </a:r>
            <a:r>
              <a:rPr lang="en-US" sz="2400" dirty="0" smtClean="0"/>
              <a:t> spent 6 months in prison.</a:t>
            </a:r>
          </a:p>
          <a:p>
            <a:endParaRPr lang="en-US" sz="2400" dirty="0"/>
          </a:p>
          <a:p>
            <a:r>
              <a:rPr lang="en-US" sz="2400" dirty="0" smtClean="0"/>
              <a:t>Discuss as a class for </a:t>
            </a:r>
            <a:r>
              <a:rPr lang="en-US" sz="2400" u="sng" dirty="0" smtClean="0"/>
              <a:t>5-10 minutes</a:t>
            </a:r>
            <a:r>
              <a:rPr lang="en-US" sz="2400" dirty="0" smtClean="0"/>
              <a:t>: </a:t>
            </a:r>
            <a:r>
              <a:rPr lang="en-US" sz="3200" b="1" dirty="0" smtClean="0"/>
              <a:t>Do you think Debs and </a:t>
            </a:r>
            <a:r>
              <a:rPr lang="en-US" sz="3200" b="1" dirty="0" err="1" smtClean="0"/>
              <a:t>Schenck</a:t>
            </a:r>
            <a:r>
              <a:rPr lang="en-US" sz="3200" b="1" dirty="0" smtClean="0"/>
              <a:t> broke the law?</a:t>
            </a:r>
            <a:endParaRPr lang="en-US" sz="3200" b="1" dirty="0"/>
          </a:p>
        </p:txBody>
      </p:sp>
    </p:spTree>
    <p:extLst>
      <p:ext uri="{BB962C8B-B14F-4D97-AF65-F5344CB8AC3E}">
        <p14:creationId xmlns:p14="http://schemas.microsoft.com/office/powerpoint/2010/main" val="4293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Amendment</a:t>
            </a:r>
            <a:endParaRPr lang="en-US" dirty="0"/>
          </a:p>
        </p:txBody>
      </p:sp>
      <p:sp>
        <p:nvSpPr>
          <p:cNvPr id="3" name="Content Placeholder 2"/>
          <p:cNvSpPr>
            <a:spLocks noGrp="1"/>
          </p:cNvSpPr>
          <p:nvPr>
            <p:ph idx="1"/>
          </p:nvPr>
        </p:nvSpPr>
        <p:spPr>
          <a:xfrm>
            <a:off x="1154954" y="2242868"/>
            <a:ext cx="8761413" cy="3776932"/>
          </a:xfrm>
        </p:spPr>
        <p:txBody>
          <a:bodyPr>
            <a:noAutofit/>
          </a:bodyPr>
          <a:lstStyle/>
          <a:p>
            <a:r>
              <a:rPr lang="en-US" sz="2400" dirty="0" smtClean="0"/>
              <a:t>Before we look at the next document, let’s remember what the First Amendment says:</a:t>
            </a:r>
          </a:p>
          <a:p>
            <a:r>
              <a:rPr lang="en-US" sz="2400" dirty="0"/>
              <a:t>The First Amendment (Amendment I) to the United States Constitution prohibits the making of any law respecting an establishment of religion, ensuring that there is </a:t>
            </a:r>
            <a:r>
              <a:rPr lang="en-US" sz="2400" b="1" u="sng" dirty="0"/>
              <a:t>no</a:t>
            </a:r>
            <a:r>
              <a:rPr lang="en-US" sz="2400" b="1" dirty="0"/>
              <a:t> prohibition on the free exercise of religion, abridging the </a:t>
            </a:r>
            <a:r>
              <a:rPr lang="en-US" sz="2400" b="1" u="sng" dirty="0"/>
              <a:t>freedom of speech</a:t>
            </a:r>
            <a:r>
              <a:rPr lang="en-US" sz="2400" b="1" dirty="0"/>
              <a:t>, infringing on the </a:t>
            </a:r>
            <a:r>
              <a:rPr lang="en-US" sz="2400" b="1" u="sng" dirty="0"/>
              <a:t>freedom of the press</a:t>
            </a:r>
            <a:r>
              <a:rPr lang="en-US" sz="2400" b="1" dirty="0"/>
              <a:t>, interfering with the right to peaceably assemble, or prohibiting the petitioning for a governmental redress of grievances</a:t>
            </a:r>
            <a:r>
              <a:rPr lang="en-US" sz="2400" dirty="0"/>
              <a:t>. It was adopted on December 15, 1791, as one of the ten amendments that constitute the Bill of Rights.</a:t>
            </a:r>
          </a:p>
        </p:txBody>
      </p:sp>
    </p:spTree>
    <p:extLst>
      <p:ext uri="{BB962C8B-B14F-4D97-AF65-F5344CB8AC3E}">
        <p14:creationId xmlns:p14="http://schemas.microsoft.com/office/powerpoint/2010/main" val="1767349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D</a:t>
            </a:r>
            <a:endParaRPr lang="en-US" dirty="0"/>
          </a:p>
        </p:txBody>
      </p:sp>
      <p:sp>
        <p:nvSpPr>
          <p:cNvPr id="3" name="Content Placeholder 2"/>
          <p:cNvSpPr>
            <a:spLocks noGrp="1"/>
          </p:cNvSpPr>
          <p:nvPr>
            <p:ph idx="1"/>
          </p:nvPr>
        </p:nvSpPr>
        <p:spPr>
          <a:xfrm>
            <a:off x="1154954" y="2603499"/>
            <a:ext cx="8761413" cy="3987081"/>
          </a:xfrm>
        </p:spPr>
        <p:txBody>
          <a:bodyPr>
            <a:normAutofit/>
          </a:bodyPr>
          <a:lstStyle/>
          <a:p>
            <a:r>
              <a:rPr lang="en-US" sz="2400" dirty="0" smtClean="0"/>
              <a:t>On the back of Document C is Document D.</a:t>
            </a:r>
          </a:p>
          <a:p>
            <a:r>
              <a:rPr lang="en-US" sz="2400" dirty="0" smtClean="0"/>
              <a:t>Mrs. Boulton will guide you in reading Document D together as a class. She will ask for students to read one paragraph at a time. </a:t>
            </a:r>
          </a:p>
          <a:p>
            <a:r>
              <a:rPr lang="en-US" sz="2400" dirty="0" smtClean="0"/>
              <a:t>After you read, discuss for </a:t>
            </a:r>
            <a:r>
              <a:rPr lang="en-US" sz="2400" u="sng" dirty="0" smtClean="0"/>
              <a:t>5-10 minutes </a:t>
            </a:r>
            <a:r>
              <a:rPr lang="en-US" sz="2400" dirty="0" smtClean="0"/>
              <a:t>the following:</a:t>
            </a:r>
          </a:p>
          <a:p>
            <a:pPr lvl="1"/>
            <a:r>
              <a:rPr lang="en-US" sz="2200" dirty="0" smtClean="0"/>
              <a:t>What does the ruling say?</a:t>
            </a:r>
          </a:p>
          <a:p>
            <a:pPr lvl="1"/>
            <a:r>
              <a:rPr lang="en-US" sz="2200" dirty="0" smtClean="0"/>
              <a:t>Do you agree with the ruling? (Consider this ruling within its historical context and also consider the content of the First Amendment)</a:t>
            </a:r>
            <a:endParaRPr lang="en-US" sz="2200" dirty="0"/>
          </a:p>
        </p:txBody>
      </p:sp>
    </p:spTree>
    <p:extLst>
      <p:ext uri="{BB962C8B-B14F-4D97-AF65-F5344CB8AC3E}">
        <p14:creationId xmlns:p14="http://schemas.microsoft.com/office/powerpoint/2010/main" val="1386348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(or classwork if you finish early)</a:t>
            </a:r>
            <a:endParaRPr lang="en-US" dirty="0"/>
          </a:p>
        </p:txBody>
      </p:sp>
      <p:sp>
        <p:nvSpPr>
          <p:cNvPr id="3" name="Content Placeholder 2"/>
          <p:cNvSpPr>
            <a:spLocks noGrp="1"/>
          </p:cNvSpPr>
          <p:nvPr>
            <p:ph idx="1"/>
          </p:nvPr>
        </p:nvSpPr>
        <p:spPr/>
        <p:txBody>
          <a:bodyPr>
            <a:normAutofit fontScale="85000" lnSpcReduction="20000"/>
          </a:bodyPr>
          <a:lstStyle/>
          <a:p>
            <a:r>
              <a:rPr lang="en-US" sz="2400" dirty="0" smtClean="0"/>
              <a:t>Write a paragraph addressing the question: </a:t>
            </a:r>
          </a:p>
          <a:p>
            <a:pPr marL="0" indent="0">
              <a:buNone/>
            </a:pPr>
            <a:endParaRPr lang="en-US" sz="2400" dirty="0" smtClean="0"/>
          </a:p>
          <a:p>
            <a:pPr marL="0" indent="0">
              <a:buNone/>
            </a:pPr>
            <a:r>
              <a:rPr lang="en-US" sz="3200" dirty="0" smtClean="0"/>
              <a:t>Were critics of WWI anti-American? Include </a:t>
            </a:r>
            <a:r>
              <a:rPr lang="en-US" sz="3200" b="1" u="sng" dirty="0" smtClean="0"/>
              <a:t>evidence from at least 3 of the documents </a:t>
            </a:r>
            <a:r>
              <a:rPr lang="en-US" sz="3200" dirty="0" smtClean="0"/>
              <a:t>I shared with you in this lesson.</a:t>
            </a:r>
          </a:p>
          <a:p>
            <a:endParaRPr lang="en-US" sz="2400" dirty="0"/>
          </a:p>
          <a:p>
            <a:r>
              <a:rPr lang="en-US" sz="2400" dirty="0" smtClean="0"/>
              <a:t>Please be sure to cite your Documents, for example:</a:t>
            </a:r>
          </a:p>
          <a:p>
            <a:r>
              <a:rPr lang="en-US" sz="2400" dirty="0" smtClean="0"/>
              <a:t>“In document C, it shows that ….”</a:t>
            </a:r>
          </a:p>
          <a:p>
            <a:r>
              <a:rPr lang="en-US" sz="2400" dirty="0" smtClean="0"/>
              <a:t>Or “In the Sedition Act of 1918 it states… (Document C)</a:t>
            </a:r>
          </a:p>
          <a:p>
            <a:pPr marL="0" indent="0">
              <a:buNone/>
            </a:pPr>
            <a:endParaRPr lang="en-US" sz="2400" dirty="0"/>
          </a:p>
        </p:txBody>
      </p:sp>
    </p:spTree>
    <p:extLst>
      <p:ext uri="{BB962C8B-B14F-4D97-AF65-F5344CB8AC3E}">
        <p14:creationId xmlns:p14="http://schemas.microsoft.com/office/powerpoint/2010/main" val="3265476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Historical Question: Day 1</a:t>
            </a:r>
            <a:endParaRPr lang="en-US" dirty="0"/>
          </a:p>
        </p:txBody>
      </p:sp>
      <p:sp>
        <p:nvSpPr>
          <p:cNvPr id="3" name="Content Placeholder 2"/>
          <p:cNvSpPr>
            <a:spLocks noGrp="1"/>
          </p:cNvSpPr>
          <p:nvPr>
            <p:ph idx="1"/>
          </p:nvPr>
        </p:nvSpPr>
        <p:spPr/>
        <p:txBody>
          <a:bodyPr>
            <a:normAutofit/>
          </a:bodyPr>
          <a:lstStyle/>
          <a:p>
            <a:r>
              <a:rPr lang="en-US" sz="4000" dirty="0" smtClean="0"/>
              <a:t>Were critics of World War I </a:t>
            </a:r>
            <a:r>
              <a:rPr lang="en-US" sz="4000" b="1" dirty="0" smtClean="0"/>
              <a:t>anti-American</a:t>
            </a:r>
            <a:r>
              <a:rPr lang="en-US" sz="4000" dirty="0" smtClean="0"/>
              <a:t>?</a:t>
            </a:r>
          </a:p>
          <a:p>
            <a:endParaRPr lang="en-US" sz="4000" dirty="0"/>
          </a:p>
          <a:p>
            <a:r>
              <a:rPr lang="en-US" sz="4000" dirty="0" smtClean="0"/>
              <a:t>You will be exploring this with Mr. Knox today </a:t>
            </a:r>
            <a:r>
              <a:rPr lang="en-US" sz="4000" dirty="0" smtClean="0">
                <a:sym typeface="Wingdings" panose="05000000000000000000" pitchFamily="2" charset="2"/>
              </a:rPr>
              <a:t></a:t>
            </a:r>
            <a:endParaRPr lang="en-US" sz="4000" dirty="0" smtClean="0"/>
          </a:p>
          <a:p>
            <a:pPr marL="0" indent="0">
              <a:buNone/>
            </a:pPr>
            <a:endParaRPr lang="en-US" sz="4000" dirty="0"/>
          </a:p>
        </p:txBody>
      </p:sp>
    </p:spTree>
    <p:extLst>
      <p:ext uri="{BB962C8B-B14F-4D97-AF65-F5344CB8AC3E}">
        <p14:creationId xmlns:p14="http://schemas.microsoft.com/office/powerpoint/2010/main" val="651269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Mini-lecture</a:t>
            </a:r>
            <a:endParaRPr lang="en-US" dirty="0"/>
          </a:p>
        </p:txBody>
      </p:sp>
      <p:sp>
        <p:nvSpPr>
          <p:cNvPr id="3" name="Content Placeholder 2"/>
          <p:cNvSpPr>
            <a:spLocks noGrp="1"/>
          </p:cNvSpPr>
          <p:nvPr>
            <p:ph idx="1"/>
          </p:nvPr>
        </p:nvSpPr>
        <p:spPr>
          <a:xfrm>
            <a:off x="1154954" y="2603500"/>
            <a:ext cx="9610812" cy="4254500"/>
          </a:xfrm>
        </p:spPr>
        <p:txBody>
          <a:bodyPr>
            <a:normAutofit lnSpcReduction="10000"/>
          </a:bodyPr>
          <a:lstStyle/>
          <a:p>
            <a:r>
              <a:rPr lang="en-US" sz="2400" b="1" dirty="0"/>
              <a:t>Public opinion </a:t>
            </a:r>
            <a:r>
              <a:rPr lang="en-US" sz="2400" dirty="0"/>
              <a:t>on WWI was </a:t>
            </a:r>
            <a:r>
              <a:rPr lang="en-US" sz="2400" b="1" dirty="0"/>
              <a:t>divided</a:t>
            </a:r>
            <a:r>
              <a:rPr lang="en-US" sz="2400" dirty="0"/>
              <a:t> in the U.S. Some Americans, notably socialists</a:t>
            </a:r>
            <a:r>
              <a:rPr lang="en-US" sz="2400" dirty="0" smtClean="0"/>
              <a:t>, Christian </a:t>
            </a:r>
            <a:r>
              <a:rPr lang="en-US" sz="2400" dirty="0"/>
              <a:t>pacifists, anarchists, women’s groups, unionists, and intellectuals, </a:t>
            </a:r>
            <a:r>
              <a:rPr lang="en-US" sz="2400" dirty="0" smtClean="0"/>
              <a:t>opposed the </a:t>
            </a:r>
            <a:r>
              <a:rPr lang="en-US" sz="2400" dirty="0"/>
              <a:t>war. </a:t>
            </a:r>
            <a:endParaRPr lang="en-US" sz="2400" dirty="0" smtClean="0"/>
          </a:p>
          <a:p>
            <a:r>
              <a:rPr lang="en-US" sz="2400" dirty="0" smtClean="0"/>
              <a:t>Some </a:t>
            </a:r>
            <a:r>
              <a:rPr lang="en-US" sz="2400" dirty="0"/>
              <a:t>of these pacifists believed war was immoral, while “radicals” </a:t>
            </a:r>
            <a:r>
              <a:rPr lang="en-US" sz="2400" dirty="0" smtClean="0"/>
              <a:t>believed the </a:t>
            </a:r>
            <a:r>
              <a:rPr lang="en-US" sz="2400" dirty="0"/>
              <a:t>government was entering war not to “make the world safe for democracy,” </a:t>
            </a:r>
            <a:r>
              <a:rPr lang="en-US" sz="2400" dirty="0" smtClean="0"/>
              <a:t>as Wilson </a:t>
            </a:r>
            <a:r>
              <a:rPr lang="en-US" sz="2400" dirty="0"/>
              <a:t>claimed, but rather to serve the interest of capitalists. </a:t>
            </a:r>
            <a:endParaRPr lang="en-US" sz="2400" dirty="0" smtClean="0"/>
          </a:p>
          <a:p>
            <a:r>
              <a:rPr lang="en-US" sz="2400" dirty="0" smtClean="0"/>
              <a:t>Other Americans strongly </a:t>
            </a:r>
            <a:r>
              <a:rPr lang="en-US" sz="2400" dirty="0"/>
              <a:t>supported U.S. entry into the war in light of the </a:t>
            </a:r>
            <a:r>
              <a:rPr lang="en-US" sz="2400" b="1" dirty="0"/>
              <a:t>Zimmerman telegram </a:t>
            </a:r>
            <a:r>
              <a:rPr lang="en-US" sz="2400" dirty="0" smtClean="0"/>
              <a:t>and the </a:t>
            </a:r>
            <a:r>
              <a:rPr lang="en-US" sz="2400" dirty="0"/>
              <a:t>sinking of </a:t>
            </a:r>
            <a:r>
              <a:rPr lang="en-US" sz="2400" dirty="0" smtClean="0"/>
              <a:t>the </a:t>
            </a:r>
            <a:r>
              <a:rPr lang="en-US" sz="2400" b="1" dirty="0" smtClean="0"/>
              <a:t>Lusitania</a:t>
            </a:r>
            <a:r>
              <a:rPr lang="en-US" sz="2400" dirty="0" smtClean="0"/>
              <a:t>.</a:t>
            </a:r>
            <a:endParaRPr lang="en-US" sz="2400" dirty="0"/>
          </a:p>
          <a:p>
            <a:endParaRPr lang="en-US" dirty="0"/>
          </a:p>
        </p:txBody>
      </p:sp>
    </p:spTree>
    <p:extLst>
      <p:ext uri="{BB962C8B-B14F-4D97-AF65-F5344CB8AC3E}">
        <p14:creationId xmlns:p14="http://schemas.microsoft.com/office/powerpoint/2010/main" val="2919622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Mini-Lecture</a:t>
            </a:r>
            <a:endParaRPr lang="en-US" dirty="0"/>
          </a:p>
        </p:txBody>
      </p:sp>
      <p:sp>
        <p:nvSpPr>
          <p:cNvPr id="3" name="Content Placeholder 2"/>
          <p:cNvSpPr>
            <a:spLocks noGrp="1"/>
          </p:cNvSpPr>
          <p:nvPr>
            <p:ph idx="1"/>
          </p:nvPr>
        </p:nvSpPr>
        <p:spPr>
          <a:xfrm>
            <a:off x="724620" y="2329131"/>
            <a:ext cx="11145328" cy="4917057"/>
          </a:xfrm>
        </p:spPr>
        <p:txBody>
          <a:bodyPr>
            <a:normAutofit lnSpcReduction="10000"/>
          </a:bodyPr>
          <a:lstStyle/>
          <a:p>
            <a:r>
              <a:rPr lang="en-US" sz="2400" dirty="0" smtClean="0"/>
              <a:t>In 1916 President Wilson won re-election running on the slogan “He Kept Us Out of War.” After the revelation of the Zimmerman telegram and Germany beginning a program of unrestricted submarine warfare that threatened U.S. commercial shipping, Congress declared war in April 1917. That same month Wilson established the </a:t>
            </a:r>
            <a:r>
              <a:rPr lang="en-US" sz="2400" b="1" u="sng" dirty="0" smtClean="0"/>
              <a:t>Committee on Public Information</a:t>
            </a:r>
            <a:r>
              <a:rPr lang="en-US" sz="2400" dirty="0" smtClean="0"/>
              <a:t>, a propaganda agency that galvanized public support for U.S. war aims. </a:t>
            </a:r>
          </a:p>
          <a:p>
            <a:r>
              <a:rPr lang="en-US" sz="2400" dirty="0" smtClean="0"/>
              <a:t>The president pushed through Congress the </a:t>
            </a:r>
            <a:r>
              <a:rPr lang="en-US" sz="2400" b="1" u="sng" dirty="0" smtClean="0"/>
              <a:t>Espionage Act of 1917 </a:t>
            </a:r>
            <a:r>
              <a:rPr lang="en-US" sz="2400" dirty="0" smtClean="0"/>
              <a:t>and the </a:t>
            </a:r>
            <a:r>
              <a:rPr lang="en-US" sz="2400" b="1" u="sng" dirty="0" smtClean="0"/>
              <a:t>Sedition Act of 1918</a:t>
            </a:r>
            <a:r>
              <a:rPr lang="en-US" sz="2400" dirty="0" smtClean="0"/>
              <a:t>, which suppressed anti-British, pro-German, and anti-war opinions. Over 1,500 people were prosecuted and over 1,000 convicted under these laws, many for small acts of dissent. His administration saw the arrest and deportation of many foreign-born, antiwar radicals and drew closer to pro-war unions.</a:t>
            </a:r>
          </a:p>
          <a:p>
            <a:endParaRPr lang="en-US" dirty="0"/>
          </a:p>
        </p:txBody>
      </p:sp>
    </p:spTree>
    <p:extLst>
      <p:ext uri="{BB962C8B-B14F-4D97-AF65-F5344CB8AC3E}">
        <p14:creationId xmlns:p14="http://schemas.microsoft.com/office/powerpoint/2010/main" val="409272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Check	</a:t>
            </a:r>
            <a:endParaRPr lang="en-US" dirty="0"/>
          </a:p>
        </p:txBody>
      </p:sp>
      <p:sp>
        <p:nvSpPr>
          <p:cNvPr id="3" name="Content Placeholder 2"/>
          <p:cNvSpPr>
            <a:spLocks noGrp="1"/>
          </p:cNvSpPr>
          <p:nvPr>
            <p:ph idx="1"/>
          </p:nvPr>
        </p:nvSpPr>
        <p:spPr/>
        <p:txBody>
          <a:bodyPr>
            <a:normAutofit fontScale="92500"/>
          </a:bodyPr>
          <a:lstStyle/>
          <a:p>
            <a:r>
              <a:rPr lang="en-US" sz="2400" dirty="0" smtClean="0"/>
              <a:t>Discuss as a class </a:t>
            </a:r>
            <a:r>
              <a:rPr lang="en-US" sz="2400" u="sng" dirty="0" smtClean="0"/>
              <a:t>for five minutes</a:t>
            </a:r>
            <a:r>
              <a:rPr lang="en-US" sz="2400" dirty="0" smtClean="0"/>
              <a:t>:</a:t>
            </a:r>
          </a:p>
          <a:p>
            <a:r>
              <a:rPr lang="en-US" sz="3200" b="1" dirty="0" smtClean="0"/>
              <a:t>What did President Wilson do to promote nationalism and restrict dissent during WWI?</a:t>
            </a:r>
          </a:p>
          <a:p>
            <a:endParaRPr lang="en-US" sz="2400" dirty="0"/>
          </a:p>
          <a:p>
            <a:r>
              <a:rPr lang="en-US" sz="2400" dirty="0" smtClean="0"/>
              <a:t>(Nationalism in this context means loyalty and devotion to a nation; Dissent in this context means to not agree with or oppose with the views/policies of the government.)</a:t>
            </a:r>
            <a:endParaRPr lang="en-US" sz="2400" dirty="0"/>
          </a:p>
        </p:txBody>
      </p:sp>
    </p:spTree>
    <p:extLst>
      <p:ext uri="{BB962C8B-B14F-4D97-AF65-F5344CB8AC3E}">
        <p14:creationId xmlns:p14="http://schemas.microsoft.com/office/powerpoint/2010/main" val="1366316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Check 2</a:t>
            </a:r>
            <a:endParaRPr lang="en-US" dirty="0"/>
          </a:p>
        </p:txBody>
      </p:sp>
      <p:sp>
        <p:nvSpPr>
          <p:cNvPr id="3" name="Content Placeholder 2"/>
          <p:cNvSpPr>
            <a:spLocks noGrp="1"/>
          </p:cNvSpPr>
          <p:nvPr>
            <p:ph idx="1"/>
          </p:nvPr>
        </p:nvSpPr>
        <p:spPr/>
        <p:txBody>
          <a:bodyPr/>
          <a:lstStyle/>
          <a:p>
            <a:r>
              <a:rPr lang="en-US" sz="2800" dirty="0"/>
              <a:t>Discuss as a class for </a:t>
            </a:r>
            <a:r>
              <a:rPr lang="en-US" sz="2800" u="sng" dirty="0"/>
              <a:t>five minutes</a:t>
            </a:r>
            <a:r>
              <a:rPr lang="en-US" sz="2800" dirty="0"/>
              <a:t>:</a:t>
            </a:r>
          </a:p>
          <a:p>
            <a:r>
              <a:rPr lang="en-US" sz="3200" b="1" dirty="0" smtClean="0"/>
              <a:t>Based on what you know about WWI, do you think these were necessary decisions? Why or why not?</a:t>
            </a:r>
            <a:endParaRPr lang="en-US" sz="3200" b="1" dirty="0"/>
          </a:p>
          <a:p>
            <a:endParaRPr lang="en-US" sz="1400" dirty="0"/>
          </a:p>
          <a:p>
            <a:endParaRPr lang="en-US" dirty="0"/>
          </a:p>
        </p:txBody>
      </p:sp>
    </p:spTree>
    <p:extLst>
      <p:ext uri="{BB962C8B-B14F-4D97-AF65-F5344CB8AC3E}">
        <p14:creationId xmlns:p14="http://schemas.microsoft.com/office/powerpoint/2010/main" val="994930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Handouts	</a:t>
            </a:r>
            <a:endParaRPr lang="en-US" dirty="0"/>
          </a:p>
        </p:txBody>
      </p:sp>
      <p:sp>
        <p:nvSpPr>
          <p:cNvPr id="3" name="Content Placeholder 2"/>
          <p:cNvSpPr>
            <a:spLocks noGrp="1"/>
          </p:cNvSpPr>
          <p:nvPr>
            <p:ph idx="1"/>
          </p:nvPr>
        </p:nvSpPr>
        <p:spPr>
          <a:xfrm>
            <a:off x="1154954" y="2603500"/>
            <a:ext cx="8761413" cy="3969828"/>
          </a:xfrm>
        </p:spPr>
        <p:txBody>
          <a:bodyPr>
            <a:normAutofit/>
          </a:bodyPr>
          <a:lstStyle/>
          <a:p>
            <a:r>
              <a:rPr lang="en-US" sz="2800" dirty="0" smtClean="0"/>
              <a:t>You will be receiving </a:t>
            </a:r>
            <a:r>
              <a:rPr lang="en-US" sz="2800" b="1" dirty="0" smtClean="0"/>
              <a:t>one page with Document A on the front and Document B on the back</a:t>
            </a:r>
          </a:p>
          <a:p>
            <a:r>
              <a:rPr lang="en-US" sz="2800" dirty="0" smtClean="0"/>
              <a:t>You will also be receiving a </a:t>
            </a:r>
            <a:r>
              <a:rPr lang="en-US" sz="2800" b="1" dirty="0" smtClean="0"/>
              <a:t>Graphic Organizer</a:t>
            </a:r>
          </a:p>
          <a:p>
            <a:r>
              <a:rPr lang="en-US" sz="2800" dirty="0" smtClean="0"/>
              <a:t>In pairs, answer the questions on the Graphic Organizer using the reading from Documents A and B. This will take 5-10 minutes for each document- for a </a:t>
            </a:r>
            <a:r>
              <a:rPr lang="en-US" sz="2800" b="1" dirty="0" smtClean="0"/>
              <a:t>maximum of 20 minutes</a:t>
            </a:r>
            <a:r>
              <a:rPr lang="en-US" sz="2800" dirty="0" smtClean="0"/>
              <a:t>.  </a:t>
            </a:r>
            <a:endParaRPr lang="en-US" sz="2800" dirty="0"/>
          </a:p>
        </p:txBody>
      </p:sp>
    </p:spTree>
    <p:extLst>
      <p:ext uri="{BB962C8B-B14F-4D97-AF65-F5344CB8AC3E}">
        <p14:creationId xmlns:p14="http://schemas.microsoft.com/office/powerpoint/2010/main" val="2755612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out/Discussion</a:t>
            </a:r>
            <a:endParaRPr lang="en-US" dirty="0"/>
          </a:p>
        </p:txBody>
      </p:sp>
      <p:sp>
        <p:nvSpPr>
          <p:cNvPr id="3" name="Content Placeholder 2"/>
          <p:cNvSpPr>
            <a:spLocks noGrp="1"/>
          </p:cNvSpPr>
          <p:nvPr>
            <p:ph idx="1"/>
          </p:nvPr>
        </p:nvSpPr>
        <p:spPr/>
        <p:txBody>
          <a:bodyPr/>
          <a:lstStyle/>
          <a:p>
            <a:r>
              <a:rPr lang="en-US" sz="3200" b="1" dirty="0" smtClean="0"/>
              <a:t>Do you think Debs and </a:t>
            </a:r>
            <a:r>
              <a:rPr lang="en-US" sz="3200" b="1" dirty="0" err="1" smtClean="0"/>
              <a:t>Schenck</a:t>
            </a:r>
            <a:r>
              <a:rPr lang="en-US" sz="3200" b="1" dirty="0" smtClean="0"/>
              <a:t> were anti-American? Why or why not?</a:t>
            </a:r>
          </a:p>
          <a:p>
            <a:endParaRPr lang="en-US" dirty="0"/>
          </a:p>
          <a:p>
            <a:r>
              <a:rPr lang="en-US" dirty="0" smtClean="0"/>
              <a:t>Discuss for </a:t>
            </a:r>
            <a:r>
              <a:rPr lang="en-US" u="sng" dirty="0" smtClean="0"/>
              <a:t>five minutes</a:t>
            </a:r>
            <a:endParaRPr lang="en-US" u="sng" dirty="0"/>
          </a:p>
        </p:txBody>
      </p:sp>
    </p:spTree>
    <p:extLst>
      <p:ext uri="{BB962C8B-B14F-4D97-AF65-F5344CB8AC3E}">
        <p14:creationId xmlns:p14="http://schemas.microsoft.com/office/powerpoint/2010/main" val="4020186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Job Today!</a:t>
            </a:r>
            <a:endParaRPr lang="en-US" dirty="0"/>
          </a:p>
        </p:txBody>
      </p:sp>
      <p:sp>
        <p:nvSpPr>
          <p:cNvPr id="3" name="Content Placeholder 2"/>
          <p:cNvSpPr>
            <a:spLocks noGrp="1"/>
          </p:cNvSpPr>
          <p:nvPr>
            <p:ph idx="1"/>
          </p:nvPr>
        </p:nvSpPr>
        <p:spPr/>
        <p:txBody>
          <a:bodyPr>
            <a:normAutofit/>
          </a:bodyPr>
          <a:lstStyle/>
          <a:p>
            <a:r>
              <a:rPr lang="en-US" sz="3200" dirty="0" smtClean="0"/>
              <a:t>Tomorrow we will continue to explore the question (Were </a:t>
            </a:r>
            <a:r>
              <a:rPr lang="en-US" sz="3200" dirty="0"/>
              <a:t>critics of World War I </a:t>
            </a:r>
            <a:r>
              <a:rPr lang="en-US" sz="3200" b="1" dirty="0"/>
              <a:t>anti-American</a:t>
            </a:r>
            <a:r>
              <a:rPr lang="en-US" sz="3200" dirty="0" smtClean="0"/>
              <a:t>?) by analyzing another document. Bring your Documents and Graphic Organizer tomorrow.</a:t>
            </a:r>
            <a:endParaRPr lang="en-US" sz="3200" dirty="0"/>
          </a:p>
        </p:txBody>
      </p:sp>
    </p:spTree>
    <p:extLst>
      <p:ext uri="{BB962C8B-B14F-4D97-AF65-F5344CB8AC3E}">
        <p14:creationId xmlns:p14="http://schemas.microsoft.com/office/powerpoint/2010/main" val="39669234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F1C4790-FE3C-4020-8CA7-00621DA7BBBC}"/>
    </a:ext>
  </a:extLst>
</a:theme>
</file>

<file path=docProps/app.xml><?xml version="1.0" encoding="utf-8"?>
<Properties xmlns="http://schemas.openxmlformats.org/officeDocument/2006/extended-properties" xmlns:vt="http://schemas.openxmlformats.org/officeDocument/2006/docPropsVTypes">
  <Template>Ion Boardroom</Template>
  <TotalTime>35</TotalTime>
  <Words>819</Words>
  <Application>Microsoft Office PowerPoint</Application>
  <PresentationFormat>Widescreen</PresentationFormat>
  <Paragraphs>65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Century Gothic</vt:lpstr>
      <vt:lpstr>Wingdings</vt:lpstr>
      <vt:lpstr>Wingdings 3</vt:lpstr>
      <vt:lpstr>Ion Boardroom</vt:lpstr>
      <vt:lpstr>Sedition in World War I </vt:lpstr>
      <vt:lpstr>Central Historical Question: Day 1</vt:lpstr>
      <vt:lpstr>Mini-lecture</vt:lpstr>
      <vt:lpstr>Mini-Lecture</vt:lpstr>
      <vt:lpstr>Quick Check </vt:lpstr>
      <vt:lpstr>Quick Check 2</vt:lpstr>
      <vt:lpstr>Handouts </vt:lpstr>
      <vt:lpstr>Share out/Discussion</vt:lpstr>
      <vt:lpstr>Good Job Today!</vt:lpstr>
      <vt:lpstr>Central Historical Question: Day 2</vt:lpstr>
      <vt:lpstr>Document C</vt:lpstr>
      <vt:lpstr>Document C</vt:lpstr>
      <vt:lpstr>Debrief</vt:lpstr>
      <vt:lpstr>First Amendment</vt:lpstr>
      <vt:lpstr>Document D</vt:lpstr>
      <vt:lpstr>Homework (or classwork if you finish early)</vt:lpstr>
    </vt:vector>
  </TitlesOfParts>
  <Company>Sweetwater Union High School District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Sedition in World War I</dc:title>
  <dc:creator>Ola Hadi</dc:creator>
  <cp:lastModifiedBy>Ola Hadi</cp:lastModifiedBy>
  <cp:revision>5</cp:revision>
  <dcterms:created xsi:type="dcterms:W3CDTF">2016-12-02T23:44:50Z</dcterms:created>
  <dcterms:modified xsi:type="dcterms:W3CDTF">2016-12-03T00:20:05Z</dcterms:modified>
</cp:coreProperties>
</file>